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59" r:id="rId4"/>
    <p:sldId id="270" r:id="rId5"/>
    <p:sldId id="263" r:id="rId6"/>
    <p:sldId id="269" r:id="rId7"/>
    <p:sldId id="264" r:id="rId8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076" autoAdjust="0"/>
  </p:normalViewPr>
  <p:slideViewPr>
    <p:cSldViewPr snapToGrid="0">
      <p:cViewPr varScale="1">
        <p:scale>
          <a:sx n="92" d="100"/>
          <a:sy n="92" d="100"/>
        </p:scale>
        <p:origin x="119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pt-BR" sz="4400" b="0" strike="noStrike" spc="-1">
                <a:latin typeface="Arial"/>
              </a:rPr>
              <a:t>Clique para mover o slide</a:t>
            </a: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pt-BR" sz="2000" b="0" strike="noStrike" spc="-1">
                <a:latin typeface="Arial"/>
              </a:rPr>
              <a:t>Clique para editar o formato de notas</a:t>
            </a:r>
          </a:p>
        </p:txBody>
      </p:sp>
      <p:sp>
        <p:nvSpPr>
          <p:cNvPr id="41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pt-BR" sz="1400" b="0" strike="noStrike" spc="-1">
                <a:latin typeface="Times New Roman"/>
              </a:rPr>
              <a:t>&lt;cabeçalho&gt;</a:t>
            </a:r>
          </a:p>
        </p:txBody>
      </p:sp>
      <p:sp>
        <p:nvSpPr>
          <p:cNvPr id="42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pt-BR" sz="1400" b="0" strike="noStrike" spc="-1">
                <a:latin typeface="Times New Roman"/>
              </a:rPr>
              <a:t>&lt;data/hora&gt;</a:t>
            </a:r>
          </a:p>
        </p:txBody>
      </p:sp>
      <p:sp>
        <p:nvSpPr>
          <p:cNvPr id="43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pt-BR" sz="1400" b="0" strike="noStrike" spc="-1">
                <a:latin typeface="Times New Roman"/>
              </a:rPr>
              <a:t>&lt;rodapé&gt;</a:t>
            </a:r>
          </a:p>
        </p:txBody>
      </p:sp>
      <p:sp>
        <p:nvSpPr>
          <p:cNvPr id="44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31632E25-587F-464D-A40E-07AE48D5E41A}" type="slidenum">
              <a:rPr lang="pt-BR" sz="1400" b="0" strike="noStrike" spc="-1">
                <a:latin typeface="Times New Roman"/>
              </a:rPr>
              <a:t>‹nº›</a:t>
            </a:fld>
            <a:endParaRPr lang="pt-BR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pt-BR" sz="2000" b="0" strike="noStrike" spc="-1">
              <a:latin typeface="Arial"/>
            </a:endParaRPr>
          </a:p>
        </p:txBody>
      </p:sp>
      <p:sp>
        <p:nvSpPr>
          <p:cNvPr id="99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CB7987BF-0E42-4441-BBBE-437E9C5B93C4}" type="slidenum">
              <a:rPr lang="pt-B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</a:t>
            </a:fld>
            <a:endParaRPr lang="pt-BR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pt-BR" sz="2000" b="0" strike="noStrike" spc="-1">
              <a:latin typeface="Arial"/>
            </a:endParaRPr>
          </a:p>
        </p:txBody>
      </p:sp>
      <p:sp>
        <p:nvSpPr>
          <p:cNvPr id="105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D771E917-A475-4EEA-B7D4-31E29FE679ED}" type="slidenum">
              <a:rPr lang="pt-B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</a:t>
            </a:fld>
            <a:endParaRPr lang="pt-BR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pt-BR" sz="2000" b="0" strike="noStrike" spc="-1">
              <a:latin typeface="Arial"/>
            </a:endParaRPr>
          </a:p>
        </p:txBody>
      </p:sp>
      <p:sp>
        <p:nvSpPr>
          <p:cNvPr id="108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34D08672-2601-4311-8B12-F59BC8775446}" type="slidenum">
              <a:rPr lang="pt-B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3</a:t>
            </a:fld>
            <a:endParaRPr lang="pt-BR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pt-BR" sz="2000" b="0" strike="noStrike" spc="-1" dirty="0">
                <a:latin typeface="Arial"/>
              </a:rPr>
              <a:t>Resolução 4.292</a:t>
            </a:r>
          </a:p>
          <a:p>
            <a:endParaRPr lang="pt-BR" sz="2000" b="0" strike="noStrike" spc="-1" dirty="0">
              <a:latin typeface="Arial"/>
            </a:endParaRPr>
          </a:p>
          <a:p>
            <a:r>
              <a:rPr lang="pt-BR" sz="3200" dirty="0"/>
              <a:t>Art. 3º O valor e o prazo da operação na instituição proponente não podem ser superiores ao saldo devedor e ao prazo remanescente da operação de crédito objeto da portabilidade na data da transferência de recursos de que trata o art. 7º.</a:t>
            </a:r>
            <a:endParaRPr lang="pt-BR" sz="2000" b="0" strike="noStrike" spc="-1" dirty="0">
              <a:latin typeface="Arial"/>
            </a:endParaRPr>
          </a:p>
          <a:p>
            <a:r>
              <a:rPr lang="pt-BR" sz="3200" dirty="0"/>
              <a:t>§ 1º Na hipótese de o valor da prestação da operação de crédito objeto da portabilidade na instituição proponente ser maior do que o valor da prestação na instituição credora original, a instituição proponente deve obter do devedor a manifestação formal e específica de sua concordância com o aumento do valor da prestação. (</a:t>
            </a:r>
            <a:endParaRPr lang="pt-BR" sz="2000" b="0" strike="noStrike" spc="-1" dirty="0">
              <a:latin typeface="Arial"/>
            </a:endParaRPr>
          </a:p>
        </p:txBody>
      </p:sp>
      <p:sp>
        <p:nvSpPr>
          <p:cNvPr id="108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34D08672-2601-4311-8B12-F59BC8775446}" type="slidenum">
              <a:rPr lang="pt-B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4</a:t>
            </a:fld>
            <a:endParaRPr lang="pt-BR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001384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pt-BR" sz="2000" b="0" strike="noStrike" spc="-1">
              <a:latin typeface="Arial"/>
            </a:endParaRPr>
          </a:p>
        </p:txBody>
      </p:sp>
      <p:sp>
        <p:nvSpPr>
          <p:cNvPr id="120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2B487BD9-A334-400F-A927-867998D0CCE6}" type="slidenum">
              <a:rPr lang="pt-B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5</a:t>
            </a:fld>
            <a:endParaRPr lang="pt-BR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pt-BR" sz="2000" b="0" strike="noStrike" spc="-1" dirty="0">
                <a:latin typeface="Arial"/>
              </a:rPr>
              <a:t>Market </a:t>
            </a:r>
            <a:r>
              <a:rPr lang="pt-BR" sz="2000" b="0" strike="noStrike" spc="-1" dirty="0" err="1">
                <a:latin typeface="Arial"/>
              </a:rPr>
              <a:t>Share</a:t>
            </a:r>
            <a:r>
              <a:rPr lang="pt-BR" sz="2000" b="0" strike="noStrike" spc="-1" dirty="0">
                <a:latin typeface="Arial"/>
              </a:rPr>
              <a:t> do grupo de pequenas e médias </a:t>
            </a:r>
            <a:r>
              <a:rPr lang="pt-BR" sz="2000" b="0" strike="noStrike" spc="-1" dirty="0" err="1">
                <a:latin typeface="Arial"/>
              </a:rPr>
              <a:t>Ifs</a:t>
            </a:r>
            <a:r>
              <a:rPr lang="pt-BR" sz="2000" b="0" strike="noStrike" spc="-1" dirty="0">
                <a:latin typeface="Arial"/>
              </a:rPr>
              <a:t> aumentou após </a:t>
            </a:r>
            <a:r>
              <a:rPr lang="pt-BR" sz="2000" b="0" strike="noStrike" spc="-1" dirty="0" err="1">
                <a:latin typeface="Arial"/>
              </a:rPr>
              <a:t>jun</a:t>
            </a:r>
            <a:r>
              <a:rPr lang="pt-BR" sz="2000" b="0" strike="noStrike" spc="-1" dirty="0">
                <a:latin typeface="Arial"/>
              </a:rPr>
              <a:t>/20</a:t>
            </a:r>
          </a:p>
          <a:p>
            <a:r>
              <a:rPr lang="pt-BR" sz="2000" b="0" strike="noStrike" spc="-1" dirty="0">
                <a:latin typeface="Arial"/>
              </a:rPr>
              <a:t>-&gt; Jun/20: 22%</a:t>
            </a:r>
          </a:p>
          <a:p>
            <a:r>
              <a:rPr lang="pt-BR" sz="2000" b="0" strike="noStrike" spc="-1" dirty="0">
                <a:latin typeface="Arial"/>
              </a:rPr>
              <a:t>-&gt; Dez/20: 25%</a:t>
            </a:r>
          </a:p>
          <a:p>
            <a:endParaRPr lang="pt-BR" sz="2000" b="0" strike="noStrike" spc="-1" dirty="0">
              <a:latin typeface="Arial"/>
            </a:endParaRPr>
          </a:p>
          <a:p>
            <a:r>
              <a:rPr lang="pt-BR" sz="2000" b="0" strike="noStrike" spc="-1" dirty="0">
                <a:latin typeface="Arial"/>
              </a:rPr>
              <a:t>De </a:t>
            </a:r>
            <a:r>
              <a:rPr lang="pt-BR" sz="2000" b="0" strike="noStrike" spc="-1" dirty="0" err="1">
                <a:latin typeface="Arial"/>
              </a:rPr>
              <a:t>jun</a:t>
            </a:r>
            <a:r>
              <a:rPr lang="pt-BR" sz="2000" b="0" strike="noStrike" spc="-1" dirty="0">
                <a:latin typeface="Arial"/>
              </a:rPr>
              <a:t>/20 a dez/20: </a:t>
            </a:r>
          </a:p>
          <a:p>
            <a:r>
              <a:rPr lang="pt-BR" sz="2000" b="0" strike="noStrike" spc="-1" dirty="0">
                <a:latin typeface="Arial"/>
              </a:rPr>
              <a:t>-&gt; grandes – crescimento de 19%</a:t>
            </a:r>
          </a:p>
          <a:p>
            <a:r>
              <a:rPr lang="pt-BR" sz="2000" b="0" strike="noStrike" spc="-1" dirty="0">
                <a:latin typeface="Arial"/>
              </a:rPr>
              <a:t>-&gt; pequenos e médios - crescimento de 33% </a:t>
            </a:r>
          </a:p>
          <a:p>
            <a:r>
              <a:rPr lang="pt-BR" sz="2000" b="0" strike="noStrike" spc="-1" dirty="0">
                <a:latin typeface="Arial"/>
              </a:rPr>
              <a:t>-&gt; Demais – queda de 58% (Olé Consignado – Santander) – se exclui Ole crescimento de 23%</a:t>
            </a:r>
          </a:p>
          <a:p>
            <a:endParaRPr lang="pt-BR" sz="2000" b="0" strike="noStrike" spc="-1" dirty="0">
              <a:latin typeface="Arial"/>
            </a:endParaRPr>
          </a:p>
          <a:p>
            <a:endParaRPr lang="pt-BR" sz="2000" b="0" strike="noStrike" spc="-1" dirty="0">
              <a:latin typeface="Arial"/>
            </a:endParaRPr>
          </a:p>
        </p:txBody>
      </p:sp>
      <p:sp>
        <p:nvSpPr>
          <p:cNvPr id="120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2B487BD9-A334-400F-A927-867998D0CCE6}" type="slidenum">
              <a:rPr lang="pt-B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6</a:t>
            </a:fld>
            <a:endParaRPr lang="pt-BR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781372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6"/>
          <p:cNvPicPr/>
          <p:nvPr/>
        </p:nvPicPr>
        <p:blipFill>
          <a:blip r:embed="rId14"/>
          <a:stretch/>
        </p:blipFill>
        <p:spPr>
          <a:xfrm>
            <a:off x="0" y="720"/>
            <a:ext cx="12191400" cy="6855840"/>
          </a:xfrm>
          <a:prstGeom prst="rect">
            <a:avLst/>
          </a:prstGeom>
          <a:ln>
            <a:noFill/>
          </a:ln>
        </p:spPr>
      </p:pic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pt-BR" sz="4400" b="0" strike="noStrike" spc="-1">
                <a:latin typeface="Arial"/>
              </a:rPr>
              <a:t>Clique para editar o formato do texto do título</a:t>
            </a: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3200" b="0" strike="noStrike" spc="-1">
                <a:latin typeface="Arial"/>
              </a:rPr>
              <a:t>Clique para editar o formato do texto da estrutura de tópicos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800" b="0" strike="noStrike" spc="-1">
                <a:latin typeface="Arial"/>
              </a:rPr>
              <a:t>2.º nível da estrutura de tópicos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400" b="0" strike="noStrike" spc="-1">
                <a:latin typeface="Arial"/>
              </a:rPr>
              <a:t>3.º nível da estrutura de tópicos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latin typeface="Arial"/>
              </a:rPr>
              <a:t>4.º nível da estrutura de tópicos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5.º nível da estrutura de tópicos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6.º nível da estrutura de tópicos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7.º nível da estrutura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br/inss/pt-br/centrais-de-conteudo/legislacao/in28PRESINSSatualizada22.07.2020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stomShape 1"/>
          <p:cNvSpPr/>
          <p:nvPr/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" name="CustomShape 2"/>
          <p:cNvSpPr/>
          <p:nvPr/>
        </p:nvSpPr>
        <p:spPr>
          <a:xfrm>
            <a:off x="9111600" y="6356520"/>
            <a:ext cx="27424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" name="CustomShape 3"/>
          <p:cNvSpPr/>
          <p:nvPr/>
        </p:nvSpPr>
        <p:spPr>
          <a:xfrm>
            <a:off x="808920" y="3187080"/>
            <a:ext cx="1079928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90000"/>
              </a:lnSpc>
              <a:spcBef>
                <a:spcPts val="998"/>
              </a:spcBef>
            </a:pPr>
            <a:r>
              <a:rPr lang="pt-BR" sz="3000" b="0" strike="noStrike" spc="-1">
                <a:solidFill>
                  <a:srgbClr val="015C79"/>
                </a:solidFill>
                <a:latin typeface="Calibri"/>
                <a:ea typeface="DejaVu Sans"/>
              </a:rPr>
              <a:t>Desig – Departamento de Monitoramento do Sistema Financeiro</a:t>
            </a:r>
            <a:endParaRPr lang="pt-BR" sz="3000" b="0" strike="noStrike" spc="-1">
              <a:latin typeface="Arial"/>
            </a:endParaRPr>
          </a:p>
        </p:txBody>
      </p:sp>
      <p:sp>
        <p:nvSpPr>
          <p:cNvPr id="48" name="CustomShape 4"/>
          <p:cNvSpPr/>
          <p:nvPr/>
        </p:nvSpPr>
        <p:spPr>
          <a:xfrm>
            <a:off x="808920" y="1711080"/>
            <a:ext cx="1007928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90000"/>
              </a:lnSpc>
              <a:spcBef>
                <a:spcPts val="998"/>
              </a:spcBef>
            </a:pPr>
            <a:r>
              <a:rPr lang="pt-BR" sz="3000" b="0" strike="noStrike" spc="-1">
                <a:solidFill>
                  <a:srgbClr val="015C79"/>
                </a:solidFill>
                <a:latin typeface="Calibri"/>
                <a:ea typeface="DejaVu Sans"/>
              </a:rPr>
              <a:t>Informações Consignado INSS</a:t>
            </a:r>
            <a:endParaRPr lang="pt-BR" sz="3000" b="0" strike="noStrike" spc="-1">
              <a:latin typeface="Arial"/>
            </a:endParaRPr>
          </a:p>
        </p:txBody>
      </p:sp>
      <p:sp>
        <p:nvSpPr>
          <p:cNvPr id="49" name="CustomShape 5"/>
          <p:cNvSpPr/>
          <p:nvPr/>
        </p:nvSpPr>
        <p:spPr>
          <a:xfrm>
            <a:off x="825840" y="4644000"/>
            <a:ext cx="2195280" cy="50637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90000"/>
              </a:lnSpc>
              <a:spcBef>
                <a:spcPts val="998"/>
              </a:spcBef>
            </a:pPr>
            <a:r>
              <a:rPr lang="pt-BR" sz="3000" b="0" strike="noStrike" spc="-1" dirty="0">
                <a:solidFill>
                  <a:srgbClr val="015C79"/>
                </a:solidFill>
                <a:latin typeface="Calibri"/>
                <a:ea typeface="DejaVu Sans"/>
              </a:rPr>
              <a:t>04/11/2021</a:t>
            </a:r>
            <a:endParaRPr lang="pt-BR" sz="30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ustomShape 1"/>
          <p:cNvSpPr/>
          <p:nvPr/>
        </p:nvSpPr>
        <p:spPr>
          <a:xfrm>
            <a:off x="335880" y="93600"/>
            <a:ext cx="11519280" cy="69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pt-BR" sz="4000" b="1" spc="-1" dirty="0">
                <a:solidFill>
                  <a:srgbClr val="015C79"/>
                </a:solidFill>
                <a:latin typeface="Calibri"/>
                <a:ea typeface="DejaVu Sans"/>
              </a:rPr>
              <a:t>1</a:t>
            </a:r>
            <a:r>
              <a:rPr lang="pt-BR" sz="4000" b="1" strike="noStrike" spc="-1" dirty="0">
                <a:solidFill>
                  <a:srgbClr val="015C79"/>
                </a:solidFill>
                <a:latin typeface="Calibri"/>
                <a:ea typeface="DejaVu Sans"/>
              </a:rPr>
              <a:t> – Informações Gerais Consignado INSS</a:t>
            </a:r>
            <a:endParaRPr lang="pt-BR" sz="4000" b="0" strike="noStrike" spc="-1" dirty="0">
              <a:latin typeface="Arial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48CA545B-3F62-4F9D-B7F3-1F091268D87C}"/>
              </a:ext>
            </a:extLst>
          </p:cNvPr>
          <p:cNvSpPr txBox="1"/>
          <p:nvPr/>
        </p:nvSpPr>
        <p:spPr>
          <a:xfrm>
            <a:off x="781158" y="5269301"/>
            <a:ext cx="110412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carteira de consignado INSS apresenta um crescimento forte a partir de out/20 em razão do aumento da margem consignável (MPV 1.006, de 01/10/20).  Crescimento superior ao observado na carteira de consignado para trabalhadores do Setor Público. Espera-se uma queda nas concessões a partir de </a:t>
            </a:r>
            <a:r>
              <a:rPr lang="pt-BR" sz="16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jan</a:t>
            </a:r>
            <a:r>
              <a:rPr lang="pt-BR" sz="16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/22 em razão do retorno da margem consignável para 35%.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1F349D2D-CA77-4D83-9CCD-DAF64597D0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199" y="1294229"/>
            <a:ext cx="6284765" cy="3746659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60867B14-166C-4536-9CAB-E2FDDE98AE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3963" y="1294229"/>
            <a:ext cx="5668837" cy="365877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CustomShape 1"/>
          <p:cNvSpPr/>
          <p:nvPr/>
        </p:nvSpPr>
        <p:spPr>
          <a:xfrm>
            <a:off x="335880" y="93600"/>
            <a:ext cx="11519280" cy="69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pt-BR" sz="4000" b="1" spc="-1" dirty="0">
                <a:solidFill>
                  <a:srgbClr val="015C79"/>
                </a:solidFill>
                <a:latin typeface="Calibri"/>
                <a:ea typeface="DejaVu Sans"/>
              </a:rPr>
              <a:t>1</a:t>
            </a:r>
            <a:r>
              <a:rPr lang="pt-BR" sz="4000" b="1" strike="noStrike" spc="-1" dirty="0">
                <a:solidFill>
                  <a:srgbClr val="015C79"/>
                </a:solidFill>
                <a:latin typeface="Calibri"/>
                <a:ea typeface="DejaVu Sans"/>
              </a:rPr>
              <a:t> – Informações Gerais Consignado INSS</a:t>
            </a:r>
            <a:endParaRPr lang="pt-BR" sz="4000" b="0" strike="noStrike" spc="-1" dirty="0">
              <a:latin typeface="Arial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E5BE96FB-F96B-484A-A9B9-332BB3469C9F}"/>
              </a:ext>
            </a:extLst>
          </p:cNvPr>
          <p:cNvSpPr txBox="1"/>
          <p:nvPr/>
        </p:nvSpPr>
        <p:spPr>
          <a:xfrm>
            <a:off x="1801072" y="5388035"/>
            <a:ext cx="83854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Aumento dos prazos médios de concessão em razão de alteração do número máximo de prestações mensais de 72 para 84 a partir de mar/20 (</a:t>
            </a:r>
            <a:r>
              <a:rPr lang="pt-BR" sz="16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IN nº 106/PRES/INSS, DE 18/03/20</a:t>
            </a:r>
            <a:r>
              <a:rPr lang="pt-BR" sz="16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</a:p>
          <a:p>
            <a:pPr algn="just"/>
            <a:endParaRPr lang="pt-BR" sz="1600" dirty="0">
              <a:solidFill>
                <a:srgbClr val="002060"/>
              </a:solidFill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2E568DF6-5ECC-4042-AC27-0B38905A08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0848" y="1048730"/>
            <a:ext cx="9035628" cy="399135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CustomShape 1"/>
          <p:cNvSpPr/>
          <p:nvPr/>
        </p:nvSpPr>
        <p:spPr>
          <a:xfrm>
            <a:off x="335880" y="93600"/>
            <a:ext cx="11519280" cy="69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pt-BR" sz="4000" b="1" strike="noStrike" spc="-1" dirty="0">
                <a:solidFill>
                  <a:srgbClr val="015C79"/>
                </a:solidFill>
                <a:latin typeface="Calibri"/>
                <a:ea typeface="DejaVu Sans"/>
              </a:rPr>
              <a:t>2 – Portabilidade Consignado</a:t>
            </a:r>
            <a:endParaRPr lang="pt-BR" sz="4000" b="0" strike="noStrike" spc="-1" dirty="0">
              <a:latin typeface="Arial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E5BE96FB-F96B-484A-A9B9-332BB3469C9F}"/>
              </a:ext>
            </a:extLst>
          </p:cNvPr>
          <p:cNvSpPr txBox="1"/>
          <p:nvPr/>
        </p:nvSpPr>
        <p:spPr>
          <a:xfrm>
            <a:off x="166669" y="5234576"/>
            <a:ext cx="61980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quantidade mensal de pedidos de portabilidade e de portabilidade efetivada apresenta uma tendência de alta, sendo que os valores na última data base disponível são os maiores da série histórica.</a:t>
            </a:r>
          </a:p>
          <a:p>
            <a:pPr algn="just"/>
            <a:endParaRPr lang="pt-BR" sz="1600" dirty="0">
              <a:solidFill>
                <a:srgbClr val="002060"/>
              </a:solidFill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5D8852EE-5D55-45DE-BEF0-F25E4DA760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669" y="1084815"/>
            <a:ext cx="6113730" cy="4011845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36EB36FF-3388-4059-92EA-E6EC57ABF1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0399" y="1084815"/>
            <a:ext cx="5656834" cy="2187774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B6A1216E-E8D0-4A14-8363-746BEFA4B464}"/>
              </a:ext>
            </a:extLst>
          </p:cNvPr>
          <p:cNvSpPr txBox="1"/>
          <p:nvPr/>
        </p:nvSpPr>
        <p:spPr>
          <a:xfrm>
            <a:off x="6280399" y="3558177"/>
            <a:ext cx="574493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variação em 12 meses apresentou uma redução tanto na quantidade de pedidos quanto na quantidade efetivada. </a:t>
            </a:r>
          </a:p>
          <a:p>
            <a:endParaRPr lang="pt-BR" sz="16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pt-BR" sz="16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Essa queda ocorreu de out/20 até mar/21, período no qual ocorreu aumento da margem consignável de 30% para 35% e que pode ter mudado o foco de atuação das </a:t>
            </a:r>
            <a:r>
              <a:rPr lang="pt-BR" sz="16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Ifs</a:t>
            </a:r>
            <a:r>
              <a:rPr lang="pt-BR" sz="16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 dos correspondentes.</a:t>
            </a:r>
          </a:p>
          <a:p>
            <a:pPr algn="just"/>
            <a:endParaRPr lang="pt-BR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298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CustomShape 1"/>
          <p:cNvSpPr/>
          <p:nvPr/>
        </p:nvSpPr>
        <p:spPr>
          <a:xfrm>
            <a:off x="233280" y="140040"/>
            <a:ext cx="11519280" cy="69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pt-BR" sz="4000" b="1" strike="noStrike" spc="-1" dirty="0">
                <a:solidFill>
                  <a:srgbClr val="015C79"/>
                </a:solidFill>
                <a:latin typeface="Calibri"/>
                <a:ea typeface="DejaVu Sans"/>
              </a:rPr>
              <a:t>3 – Taxa de Juros </a:t>
            </a:r>
            <a:r>
              <a:rPr lang="pt-BR" sz="4000" strike="noStrike" spc="-1" dirty="0">
                <a:solidFill>
                  <a:srgbClr val="015C79"/>
                </a:solidFill>
                <a:latin typeface="Calibri"/>
                <a:ea typeface="DejaVu Sans"/>
              </a:rPr>
              <a:t>(Consignado INSS)</a:t>
            </a:r>
            <a:endParaRPr lang="pt-BR" sz="4000" strike="noStrike" spc="-1" dirty="0">
              <a:latin typeface="Arial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66DC568E-A683-4A2C-86BB-0533512A0EB7}"/>
              </a:ext>
            </a:extLst>
          </p:cNvPr>
          <p:cNvSpPr txBox="1"/>
          <p:nvPr/>
        </p:nvSpPr>
        <p:spPr>
          <a:xfrm>
            <a:off x="1939672" y="5462803"/>
            <a:ext cx="88201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 taxas médias de juros nas operações de consignado INSS estão bem abaixo do limite máximo e relativamente estáveis, apesar do aumento relevante nos juros futuros a partir de </a:t>
            </a:r>
            <a:r>
              <a:rPr lang="pt-BR" sz="16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jan</a:t>
            </a:r>
            <a:r>
              <a:rPr lang="pt-BR" sz="16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/21.</a:t>
            </a:r>
          </a:p>
        </p:txBody>
      </p:sp>
      <p:pic>
        <p:nvPicPr>
          <p:cNvPr id="1028" name="Picture 4" descr="imagem">
            <a:extLst>
              <a:ext uri="{FF2B5EF4-FFF2-40B4-BE49-F238E27FC236}">
                <a16:creationId xmlns:a16="http://schemas.microsoft.com/office/drawing/2014/main" id="{61B7D1BC-664D-465C-BF8A-A7BAD01A6A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513582"/>
            <a:ext cx="5910943" cy="3455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C95BA748-A705-481E-A6FD-BF2E1FBABE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423" y="1572966"/>
            <a:ext cx="5661063" cy="339222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CustomShape 1"/>
          <p:cNvSpPr/>
          <p:nvPr/>
        </p:nvSpPr>
        <p:spPr>
          <a:xfrm>
            <a:off x="233280" y="140040"/>
            <a:ext cx="11519280" cy="69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pt-BR" sz="4000" b="1" strike="noStrike" spc="-1" dirty="0">
                <a:solidFill>
                  <a:srgbClr val="015C79"/>
                </a:solidFill>
                <a:latin typeface="Calibri"/>
                <a:ea typeface="DejaVu Sans"/>
              </a:rPr>
              <a:t>3 – Taxa de Juros </a:t>
            </a:r>
            <a:r>
              <a:rPr lang="pt-BR" sz="4000" strike="noStrike" spc="-1" dirty="0">
                <a:solidFill>
                  <a:srgbClr val="015C79"/>
                </a:solidFill>
                <a:latin typeface="Calibri"/>
                <a:ea typeface="DejaVu Sans"/>
              </a:rPr>
              <a:t>(Consignado INSS)</a:t>
            </a:r>
            <a:endParaRPr lang="pt-BR" sz="4000" strike="noStrike" spc="-1" dirty="0">
              <a:latin typeface="Arial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7B161D52-2D2F-4ED3-9E7C-238C1EF8946A}"/>
              </a:ext>
            </a:extLst>
          </p:cNvPr>
          <p:cNvSpPr txBox="1"/>
          <p:nvPr/>
        </p:nvSpPr>
        <p:spPr>
          <a:xfrm>
            <a:off x="9935379" y="734743"/>
            <a:ext cx="8229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/>
              <a:t>% a.m.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9741F4E7-8A61-4444-95EE-E265CCB8D723}"/>
              </a:ext>
            </a:extLst>
          </p:cNvPr>
          <p:cNvSpPr txBox="1"/>
          <p:nvPr/>
        </p:nvSpPr>
        <p:spPr>
          <a:xfrm>
            <a:off x="1241038" y="5538482"/>
            <a:ext cx="95037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 maneira geral, as taxas médias cobradas pelas instituições financeiras, independentemente do porte, apresentaram pequena elevação apenas em out/21, mesmo diante do cenário de aumento de juros. 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51BD4282-457D-49ED-BCA9-442F4557A6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978" y="990355"/>
            <a:ext cx="10274826" cy="4539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4649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ustomShape 3"/>
          <p:cNvSpPr/>
          <p:nvPr/>
        </p:nvSpPr>
        <p:spPr>
          <a:xfrm>
            <a:off x="233280" y="140040"/>
            <a:ext cx="11519280" cy="69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pt-BR" sz="4000" b="1" strike="noStrike" spc="-1" dirty="0">
                <a:solidFill>
                  <a:srgbClr val="015C79"/>
                </a:solidFill>
                <a:latin typeface="Calibri"/>
                <a:ea typeface="DejaVu Sans"/>
              </a:rPr>
              <a:t>4 – Teto da Taxa de Juros</a:t>
            </a:r>
            <a:endParaRPr lang="pt-BR" sz="4000" strike="noStrike" spc="-1" dirty="0">
              <a:latin typeface="Arial"/>
            </a:endParaRPr>
          </a:p>
        </p:txBody>
      </p:sp>
      <p:sp>
        <p:nvSpPr>
          <p:cNvPr id="3" name="Chave Direita 2">
            <a:extLst>
              <a:ext uri="{FF2B5EF4-FFF2-40B4-BE49-F238E27FC236}">
                <a16:creationId xmlns:a16="http://schemas.microsoft.com/office/drawing/2014/main" id="{3E90CCE9-72E2-44A6-BEFC-D4B8D436970A}"/>
              </a:ext>
            </a:extLst>
          </p:cNvPr>
          <p:cNvSpPr/>
          <p:nvPr/>
        </p:nvSpPr>
        <p:spPr>
          <a:xfrm>
            <a:off x="10428371" y="1535705"/>
            <a:ext cx="337550" cy="985271"/>
          </a:xfrm>
          <a:prstGeom prst="rightBrac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E347C7C0-6D0A-442C-A299-2190156F2E3A}"/>
              </a:ext>
            </a:extLst>
          </p:cNvPr>
          <p:cNvSpPr txBox="1"/>
          <p:nvPr/>
        </p:nvSpPr>
        <p:spPr>
          <a:xfrm>
            <a:off x="10751501" y="1535705"/>
            <a:ext cx="146681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dirty="0">
                <a:solidFill>
                  <a:srgbClr val="002060"/>
                </a:solidFill>
              </a:rPr>
              <a:t>Parâmetros utilizados na última revisão do teto da taxa de juros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FB01DD03-3736-4FE7-B52A-EB0BA7C533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220" y="1443565"/>
            <a:ext cx="10076190" cy="2952381"/>
          </a:xfrm>
          <a:prstGeom prst="rect">
            <a:avLst/>
          </a:prstGeom>
        </p:spPr>
      </p:pic>
      <p:sp>
        <p:nvSpPr>
          <p:cNvPr id="13" name="CaixaDeTexto 12">
            <a:extLst>
              <a:ext uri="{FF2B5EF4-FFF2-40B4-BE49-F238E27FC236}">
                <a16:creationId xmlns:a16="http://schemas.microsoft.com/office/drawing/2014/main" id="{4A60686B-69D3-4B95-B0C2-A64BD98CFB0B}"/>
              </a:ext>
            </a:extLst>
          </p:cNvPr>
          <p:cNvSpPr txBox="1"/>
          <p:nvPr/>
        </p:nvSpPr>
        <p:spPr>
          <a:xfrm>
            <a:off x="1301998" y="5390596"/>
            <a:ext cx="88201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situação atual apresenta uma redução no spread da operação de consignado INSS quando comparado ao nível da Selic atual e, principalmente, quando comparado a taxa de juros de 5 anos.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19459</TotalTime>
  <Words>548</Words>
  <Application>Microsoft Office PowerPoint</Application>
  <PresentationFormat>Widescreen</PresentationFormat>
  <Paragraphs>38</Paragraphs>
  <Slides>7</Slides>
  <Notes>6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13" baseType="lpstr">
      <vt:lpstr>Arial</vt:lpstr>
      <vt:lpstr>Calibri</vt:lpstr>
      <vt:lpstr>Symbol</vt:lpstr>
      <vt:lpstr>Times New Roman</vt:lpstr>
      <vt:lpstr>Wingdings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PowerPoint-16x9</dc:title>
  <dc:subject/>
  <dc:creator>Carolina da Costa Zannon Carneiro</dc:creator>
  <cp:keywords>power point Modelo Apresentação</cp:keywords>
  <dc:description/>
  <cp:lastModifiedBy>Maria Franca e Leite Velloso - SPREV</cp:lastModifiedBy>
  <cp:revision>243</cp:revision>
  <dcterms:created xsi:type="dcterms:W3CDTF">2017-05-12T20:16:06Z</dcterms:created>
  <dcterms:modified xsi:type="dcterms:W3CDTF">2021-11-04T16:16:35Z</dcterms:modified>
  <dc:language>pt-BR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ntentTypeId">
    <vt:lpwstr>0x01010027254D2288CCCA488893A216B08574AD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11</vt:i4>
  </property>
  <property fmtid="{D5CDD505-2E9C-101B-9397-08002B2CF9AE}" pid="9" name="PresentationFormat">
    <vt:lpwstr>Widescreen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13</vt:i4>
  </property>
  <property fmtid="{D5CDD505-2E9C-101B-9397-08002B2CF9AE}" pid="13" name="TaxKeyword">
    <vt:lpwstr>17;#power point|dbf68a25-adcc-48bc-b034-b2383e4030fa;#2;#Apresentação|05505096-62b7-4282-91e4-f7ba993e1154;#1;#Modelo|1cd2b427-3456-40f5-bf5d-678d2872fd0c</vt:lpwstr>
  </property>
</Properties>
</file>